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</p:sldMasterIdLst>
  <p:notesMasterIdLst>
    <p:notesMasterId r:id="rId19"/>
  </p:notesMasterIdLst>
  <p:sldIdLst>
    <p:sldId id="320" r:id="rId7"/>
    <p:sldId id="318" r:id="rId8"/>
    <p:sldId id="306" r:id="rId9"/>
    <p:sldId id="319" r:id="rId10"/>
    <p:sldId id="321" r:id="rId11"/>
    <p:sldId id="324" r:id="rId12"/>
    <p:sldId id="322" r:id="rId13"/>
    <p:sldId id="323" r:id="rId14"/>
    <p:sldId id="304" r:id="rId15"/>
    <p:sldId id="305" r:id="rId16"/>
    <p:sldId id="314" r:id="rId17"/>
    <p:sldId id="325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8F77B08-0B18-4B60-A945-A950129B0683}">
          <p14:sldIdLst>
            <p14:sldId id="320"/>
            <p14:sldId id="318"/>
            <p14:sldId id="306"/>
            <p14:sldId id="319"/>
            <p14:sldId id="321"/>
            <p14:sldId id="324"/>
            <p14:sldId id="322"/>
            <p14:sldId id="323"/>
            <p14:sldId id="304"/>
            <p14:sldId id="305"/>
            <p14:sldId id="314"/>
            <p14:sldId id="325"/>
          </p14:sldIdLst>
        </p14:section>
        <p14:section name="Раздел без заголовка" id="{E238BCC2-9C35-483F-A0BF-82237AE31AC8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3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398" y="72"/>
      </p:cViewPr>
      <p:guideLst>
        <p:guide orient="horz" pos="2160"/>
        <p:guide pos="283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79B8F2-71CC-4768-B82C-5A444F70F513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925229-FAC4-46AF-B717-3B8301D5B2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98219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67CBA2-8FBA-4385-9A57-8138C44C5DF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58613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8C4FF4-6EE1-4A76-9B8F-B2F594D6C874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F7A747-1B53-4B3F-B8D2-D8AB0E128148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684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52DDE1-E9F2-4B50-AB95-1A36B28481DE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087BA6C-DE82-4922-A007-5CB817EE4E20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535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011FA9-72D4-4D0D-AA04-5200C8F96D1C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CBFCBB-F7D8-4AD9-B5F9-93687358CA6B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9647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18AA105-3B9A-485F-A7BD-B3B1C1BFF994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9217202-91A5-4841-8837-12B3422A9C13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586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003E727-7E97-4B76-A273-97C117DFD6DE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F140D1-42AB-456C-B3EB-2E58162D29C5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098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62FDA9A-A9AF-4522-BA4E-959710ABA8F2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7C4C3DF-49FF-4AA4-A1AB-8615103FAECA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892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81C31E6-6AC6-4E62-806B-D0CB1E8C6262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1B0E188-B191-46AC-99B7-5113417AE6AB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0488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9E59BE0-226E-4980-AAF5-F1A9DF7C7AE8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ED8319C-EFFD-43A6-A723-9E31BBA50F68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2054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194FB44-2B3A-4EA5-B708-4FEB9F41BBF1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7C51498-F984-481A-8E8C-4DDFA9BC9183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9073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4BD201-5F9C-4593-BEFD-74C971F0B552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22E6F0-797A-404D-B2F0-96032D2C16E5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2668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37A3035-02C7-4538-A480-C6887B19F5A6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18664C-3B03-4311-A452-8E87A1DF2E36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8340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8C4FF4-6EE1-4A76-9B8F-B2F594D6C874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F7A747-1B53-4B3F-B8D2-D8AB0E128148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9551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52DDE1-E9F2-4B50-AB95-1A36B28481DE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087BA6C-DE82-4922-A007-5CB817EE4E20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8734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011FA9-72D4-4D0D-AA04-5200C8F96D1C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CBFCBB-F7D8-4AD9-B5F9-93687358CA6B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475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18AA105-3B9A-485F-A7BD-B3B1C1BFF994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9217202-91A5-4841-8837-12B3422A9C13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1432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003E727-7E97-4B76-A273-97C117DFD6DE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F140D1-42AB-456C-B3EB-2E58162D29C5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706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62FDA9A-A9AF-4522-BA4E-959710ABA8F2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7C4C3DF-49FF-4AA4-A1AB-8615103FAECA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87448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81C31E6-6AC6-4E62-806B-D0CB1E8C6262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1B0E188-B191-46AC-99B7-5113417AE6AB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032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9E59BE0-226E-4980-AAF5-F1A9DF7C7AE8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ED8319C-EFFD-43A6-A723-9E31BBA50F68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244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194FB44-2B3A-4EA5-B708-4FEB9F41BBF1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7C51498-F984-481A-8E8C-4DDFA9BC9183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662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4BD201-5F9C-4593-BEFD-74C971F0B552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22E6F0-797A-404D-B2F0-96032D2C16E5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601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37A3035-02C7-4538-A480-C6887B19F5A6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18664C-3B03-4311-A452-8E87A1DF2E36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2802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8C4FF4-6EE1-4A76-9B8F-B2F594D6C874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F7A747-1B53-4B3F-B8D2-D8AB0E128148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4385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52DDE1-E9F2-4B50-AB95-1A36B28481DE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087BA6C-DE82-4922-A007-5CB817EE4E20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6636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011FA9-72D4-4D0D-AA04-5200C8F96D1C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CBFCBB-F7D8-4AD9-B5F9-93687358CA6B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2658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18AA105-3B9A-485F-A7BD-B3B1C1BFF994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9217202-91A5-4841-8837-12B3422A9C13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4850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003E727-7E97-4B76-A273-97C117DFD6DE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F140D1-42AB-456C-B3EB-2E58162D29C5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562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62FDA9A-A9AF-4522-BA4E-959710ABA8F2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7C4C3DF-49FF-4AA4-A1AB-8615103FAECA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9676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81C31E6-6AC6-4E62-806B-D0CB1E8C6262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1B0E188-B191-46AC-99B7-5113417AE6AB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845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9E59BE0-226E-4980-AAF5-F1A9DF7C7AE8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ED8319C-EFFD-43A6-A723-9E31BBA50F68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252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194FB44-2B3A-4EA5-B708-4FEB9F41BBF1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7C51498-F984-481A-8E8C-4DDFA9BC9183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1057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4BD201-5F9C-4593-BEFD-74C971F0B552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22E6F0-797A-404D-B2F0-96032D2C16E5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79094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37A3035-02C7-4538-A480-C6887B19F5A6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18664C-3B03-4311-A452-8E87A1DF2E36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393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8C4FF4-6EE1-4A76-9B8F-B2F594D6C874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F7A747-1B53-4B3F-B8D2-D8AB0E128148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377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52DDE1-E9F2-4B50-AB95-1A36B28481DE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087BA6C-DE82-4922-A007-5CB817EE4E20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8501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011FA9-72D4-4D0D-AA04-5200C8F96D1C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CBFCBB-F7D8-4AD9-B5F9-93687358CA6B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394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18AA105-3B9A-485F-A7BD-B3B1C1BFF994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9217202-91A5-4841-8837-12B3422A9C13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11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003E727-7E97-4B76-A273-97C117DFD6DE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F140D1-42AB-456C-B3EB-2E58162D29C5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6289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62FDA9A-A9AF-4522-BA4E-959710ABA8F2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7C4C3DF-49FF-4AA4-A1AB-8615103FAECA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397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81C31E6-6AC6-4E62-806B-D0CB1E8C6262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1B0E188-B191-46AC-99B7-5113417AE6AB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395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9E59BE0-226E-4980-AAF5-F1A9DF7C7AE8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ED8319C-EFFD-43A6-A723-9E31BBA50F68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54802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194FB44-2B3A-4EA5-B708-4FEB9F41BBF1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7C51498-F984-481A-8E8C-4DDFA9BC9183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1791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4BD201-5F9C-4593-BEFD-74C971F0B552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22E6F0-797A-404D-B2F0-96032D2C16E5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2173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37A3035-02C7-4538-A480-C6887B19F5A6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18664C-3B03-4311-A452-8E87A1DF2E36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4033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8C4FF4-6EE1-4A76-9B8F-B2F594D6C874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F7A747-1B53-4B3F-B8D2-D8AB0E128148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3885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52DDE1-E9F2-4B50-AB95-1A36B28481DE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087BA6C-DE82-4922-A007-5CB817EE4E20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4825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011FA9-72D4-4D0D-AA04-5200C8F96D1C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CBFCBB-F7D8-4AD9-B5F9-93687358CA6B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703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18AA105-3B9A-485F-A7BD-B3B1C1BFF994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9217202-91A5-4841-8837-12B3422A9C13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401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003E727-7E97-4B76-A273-97C117DFD6DE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F140D1-42AB-456C-B3EB-2E58162D29C5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844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62FDA9A-A9AF-4522-BA4E-959710ABA8F2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7C4C3DF-49FF-4AA4-A1AB-8615103FAECA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72406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81C31E6-6AC6-4E62-806B-D0CB1E8C6262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1B0E188-B191-46AC-99B7-5113417AE6AB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0270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9E59BE0-226E-4980-AAF5-F1A9DF7C7AE8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ED8319C-EFFD-43A6-A723-9E31BBA50F68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486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194FB44-2B3A-4EA5-B708-4FEB9F41BBF1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7C51498-F984-481A-8E8C-4DDFA9BC9183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7605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4BD201-5F9C-4593-BEFD-74C971F0B552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22E6F0-797A-404D-B2F0-96032D2C16E5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9166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37A3035-02C7-4538-A480-C6887B19F5A6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18664C-3B03-4311-A452-8E87A1DF2E36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0276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8C4FF4-6EE1-4A76-9B8F-B2F594D6C874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F7A747-1B53-4B3F-B8D2-D8AB0E128148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6306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52DDE1-E9F2-4B50-AB95-1A36B28481DE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087BA6C-DE82-4922-A007-5CB817EE4E20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099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011FA9-72D4-4D0D-AA04-5200C8F96D1C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CBFCBB-F7D8-4AD9-B5F9-93687358CA6B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73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18AA105-3B9A-485F-A7BD-B3B1C1BFF994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9217202-91A5-4841-8837-12B3422A9C13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6809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003E727-7E97-4B76-A273-97C117DFD6DE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F140D1-42AB-456C-B3EB-2E58162D29C5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72106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62FDA9A-A9AF-4522-BA4E-959710ABA8F2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7C4C3DF-49FF-4AA4-A1AB-8615103FAECA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5137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81C31E6-6AC6-4E62-806B-D0CB1E8C6262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1B0E188-B191-46AC-99B7-5113417AE6AB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423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9E59BE0-226E-4980-AAF5-F1A9DF7C7AE8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ED8319C-EFFD-43A6-A723-9E31BBA50F68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8100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194FB44-2B3A-4EA5-B708-4FEB9F41BBF1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7C51498-F984-481A-8E8C-4DDFA9BC9183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8595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4BD201-5F9C-4593-BEFD-74C971F0B552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22E6F0-797A-404D-B2F0-96032D2C16E5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246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37A3035-02C7-4538-A480-C6887B19F5A6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29.11.2021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18664C-3B03-4311-A452-8E87A1DF2E36}" type="slidenum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1333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2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653380" y="262741"/>
            <a:ext cx="8239099" cy="6332519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solidFill>
              <a:srgbClr val="85D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409" name="Rectangle 1"/>
          <p:cNvSpPr>
            <a:spLocks noChangeArrowheads="1"/>
          </p:cNvSpPr>
          <p:nvPr userDrawn="1"/>
        </p:nvSpPr>
        <p:spPr bwMode="auto">
          <a:xfrm>
            <a:off x="21200" y="6619885"/>
            <a:ext cx="1095172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© Фокина Лидия Петровна </a:t>
            </a:r>
            <a:endParaRPr kumimoji="0" lang="ru-RU" sz="600" b="0" i="0" u="none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37" name="Picture 2" descr="http://img-fotki.yandex.ru/get/6709/16969765.141/0_74c93_8f7b4ea4_M.png"/>
          <p:cNvPicPr>
            <a:picLocks noChangeAspect="1" noChangeArrowheads="1"/>
          </p:cNvPicPr>
          <p:nvPr userDrawn="1"/>
        </p:nvPicPr>
        <p:blipFill>
          <a:blip r:embed="rId14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8304" y="213247"/>
            <a:ext cx="1656184" cy="1578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zezete2.z.e.pic.centerblog.net/o/1c839cbc.png"/>
          <p:cNvPicPr>
            <a:picLocks noChangeAspect="1" noChangeArrowheads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40352" y="5320191"/>
            <a:ext cx="1289577" cy="1275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i99.beon.ru/s44.radikal.ru/i105/0906/b6/7336f2daad17.png"/>
          <p:cNvPicPr>
            <a:picLocks noChangeAspect="1" noChangeArrowheads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2195331" y="2960570"/>
            <a:ext cx="5686542" cy="93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2462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653380" y="262741"/>
            <a:ext cx="8239099" cy="6332519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solidFill>
              <a:srgbClr val="85D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409" name="Rectangle 1"/>
          <p:cNvSpPr>
            <a:spLocks noChangeArrowheads="1"/>
          </p:cNvSpPr>
          <p:nvPr userDrawn="1"/>
        </p:nvSpPr>
        <p:spPr bwMode="auto">
          <a:xfrm>
            <a:off x="21200" y="6619885"/>
            <a:ext cx="1095172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© Фокина Лидия Петровна </a:t>
            </a:r>
            <a:endParaRPr kumimoji="0" lang="ru-RU" sz="600" b="0" i="0" u="none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37" name="Picture 2" descr="http://img-fotki.yandex.ru/get/6709/16969765.141/0_74c93_8f7b4ea4_M.png"/>
          <p:cNvPicPr>
            <a:picLocks noChangeAspect="1" noChangeArrowheads="1"/>
          </p:cNvPicPr>
          <p:nvPr userDrawn="1"/>
        </p:nvPicPr>
        <p:blipFill>
          <a:blip r:embed="rId14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8304" y="213247"/>
            <a:ext cx="1656184" cy="1578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zezete2.z.e.pic.centerblog.net/o/1c839cbc.png"/>
          <p:cNvPicPr>
            <a:picLocks noChangeAspect="1" noChangeArrowheads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40352" y="5320191"/>
            <a:ext cx="1289577" cy="1275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i99.beon.ru/s44.radikal.ru/i105/0906/b6/7336f2daad17.png"/>
          <p:cNvPicPr>
            <a:picLocks noChangeAspect="1" noChangeArrowheads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2195331" y="2960570"/>
            <a:ext cx="5686542" cy="93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4364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653380" y="262741"/>
            <a:ext cx="8239099" cy="6332519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solidFill>
              <a:srgbClr val="85D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409" name="Rectangle 1"/>
          <p:cNvSpPr>
            <a:spLocks noChangeArrowheads="1"/>
          </p:cNvSpPr>
          <p:nvPr userDrawn="1"/>
        </p:nvSpPr>
        <p:spPr bwMode="auto">
          <a:xfrm>
            <a:off x="21200" y="6619885"/>
            <a:ext cx="1095172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© Фокина Лидия Петровна </a:t>
            </a:r>
            <a:endParaRPr kumimoji="0" lang="ru-RU" sz="600" b="0" i="0" u="none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37" name="Picture 2" descr="http://img-fotki.yandex.ru/get/6709/16969765.141/0_74c93_8f7b4ea4_M.png"/>
          <p:cNvPicPr>
            <a:picLocks noChangeAspect="1" noChangeArrowheads="1"/>
          </p:cNvPicPr>
          <p:nvPr userDrawn="1"/>
        </p:nvPicPr>
        <p:blipFill>
          <a:blip r:embed="rId14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8304" y="213247"/>
            <a:ext cx="1656184" cy="1578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zezete2.z.e.pic.centerblog.net/o/1c839cbc.png"/>
          <p:cNvPicPr>
            <a:picLocks noChangeAspect="1" noChangeArrowheads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40352" y="5320191"/>
            <a:ext cx="1289577" cy="1275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i99.beon.ru/s44.radikal.ru/i105/0906/b6/7336f2daad17.png"/>
          <p:cNvPicPr>
            <a:picLocks noChangeAspect="1" noChangeArrowheads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2195331" y="2960570"/>
            <a:ext cx="5686542" cy="93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5722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653380" y="262741"/>
            <a:ext cx="8239099" cy="6332519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solidFill>
              <a:srgbClr val="85D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409" name="Rectangle 1"/>
          <p:cNvSpPr>
            <a:spLocks noChangeArrowheads="1"/>
          </p:cNvSpPr>
          <p:nvPr userDrawn="1"/>
        </p:nvSpPr>
        <p:spPr bwMode="auto">
          <a:xfrm>
            <a:off x="21200" y="6619885"/>
            <a:ext cx="1095172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© Фокина Лидия Петровна </a:t>
            </a:r>
            <a:endParaRPr kumimoji="0" lang="ru-RU" sz="600" b="0" i="0" u="none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37" name="Picture 2" descr="http://img-fotki.yandex.ru/get/6709/16969765.141/0_74c93_8f7b4ea4_M.png"/>
          <p:cNvPicPr>
            <a:picLocks noChangeAspect="1" noChangeArrowheads="1"/>
          </p:cNvPicPr>
          <p:nvPr userDrawn="1"/>
        </p:nvPicPr>
        <p:blipFill>
          <a:blip r:embed="rId14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8304" y="213247"/>
            <a:ext cx="1656184" cy="1578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zezete2.z.e.pic.centerblog.net/o/1c839cbc.png"/>
          <p:cNvPicPr>
            <a:picLocks noChangeAspect="1" noChangeArrowheads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40352" y="5320191"/>
            <a:ext cx="1289577" cy="1275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i99.beon.ru/s44.radikal.ru/i105/0906/b6/7336f2daad17.png"/>
          <p:cNvPicPr>
            <a:picLocks noChangeAspect="1" noChangeArrowheads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2195331" y="2960570"/>
            <a:ext cx="5686542" cy="93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5748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653380" y="262741"/>
            <a:ext cx="8239099" cy="6332519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solidFill>
              <a:srgbClr val="85D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409" name="Rectangle 1"/>
          <p:cNvSpPr>
            <a:spLocks noChangeArrowheads="1"/>
          </p:cNvSpPr>
          <p:nvPr userDrawn="1"/>
        </p:nvSpPr>
        <p:spPr bwMode="auto">
          <a:xfrm>
            <a:off x="21200" y="6619885"/>
            <a:ext cx="1095172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© Фокина Лидия Петровна </a:t>
            </a:r>
            <a:endParaRPr kumimoji="0" lang="ru-RU" sz="600" b="0" i="0" u="none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37" name="Picture 2" descr="http://img-fotki.yandex.ru/get/6709/16969765.141/0_74c93_8f7b4ea4_M.png"/>
          <p:cNvPicPr>
            <a:picLocks noChangeAspect="1" noChangeArrowheads="1"/>
          </p:cNvPicPr>
          <p:nvPr userDrawn="1"/>
        </p:nvPicPr>
        <p:blipFill>
          <a:blip r:embed="rId14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8304" y="213247"/>
            <a:ext cx="1656184" cy="1578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zezete2.z.e.pic.centerblog.net/o/1c839cbc.png"/>
          <p:cNvPicPr>
            <a:picLocks noChangeAspect="1" noChangeArrowheads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40352" y="5320191"/>
            <a:ext cx="1289577" cy="1275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i99.beon.ru/s44.radikal.ru/i105/0906/b6/7336f2daad17.png"/>
          <p:cNvPicPr>
            <a:picLocks noChangeAspect="1" noChangeArrowheads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2195331" y="2960570"/>
            <a:ext cx="5686542" cy="93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281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653380" y="262741"/>
            <a:ext cx="8239099" cy="6332519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solidFill>
              <a:srgbClr val="85D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409" name="Rectangle 1"/>
          <p:cNvSpPr>
            <a:spLocks noChangeArrowheads="1"/>
          </p:cNvSpPr>
          <p:nvPr userDrawn="1"/>
        </p:nvSpPr>
        <p:spPr bwMode="auto">
          <a:xfrm>
            <a:off x="21200" y="6619885"/>
            <a:ext cx="1095172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© Фокина Лидия Петровна </a:t>
            </a:r>
            <a:endParaRPr kumimoji="0" lang="ru-RU" sz="600" b="0" i="0" u="none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37" name="Picture 2" descr="http://img-fotki.yandex.ru/get/6709/16969765.141/0_74c93_8f7b4ea4_M.png"/>
          <p:cNvPicPr>
            <a:picLocks noChangeAspect="1" noChangeArrowheads="1"/>
          </p:cNvPicPr>
          <p:nvPr userDrawn="1"/>
        </p:nvPicPr>
        <p:blipFill>
          <a:blip r:embed="rId14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8304" y="213247"/>
            <a:ext cx="1656184" cy="1578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zezete2.z.e.pic.centerblog.net/o/1c839cbc.png"/>
          <p:cNvPicPr>
            <a:picLocks noChangeAspect="1" noChangeArrowheads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40352" y="5320191"/>
            <a:ext cx="1289577" cy="1275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i99.beon.ru/s44.radikal.ru/i105/0906/b6/7336f2daad17.png"/>
          <p:cNvPicPr>
            <a:picLocks noChangeAspect="1" noChangeArrowheads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2195331" y="2960570"/>
            <a:ext cx="5686542" cy="93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135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../&#1056;&#1091;&#1089;&#1086;&#1074;&#1072;%20&#1045;..mp4" TargetMode="External"/><Relationship Id="rId7" Type="http://schemas.openxmlformats.org/officeDocument/2006/relationships/image" Target="../media/image5.png"/><Relationship Id="rId2" Type="http://schemas.openxmlformats.org/officeDocument/2006/relationships/hyperlink" Target="../polojenieokonkurse%20(1).doc" TargetMode="External"/><Relationship Id="rId1" Type="http://schemas.openxmlformats.org/officeDocument/2006/relationships/slideLayout" Target="../slideLayouts/slideLayout57.xml"/><Relationship Id="rId6" Type="http://schemas.openxmlformats.org/officeDocument/2006/relationships/hyperlink" Target="https://vk.com/video648859508_456239017" TargetMode="External"/><Relationship Id="rId5" Type="http://schemas.openxmlformats.org/officeDocument/2006/relationships/hyperlink" Target="../&#1088;&#1086;&#1076;&#1080;&#1090;&#1077;&#1083;&#1080;.pptx" TargetMode="External"/><Relationship Id="rId4" Type="http://schemas.openxmlformats.org/officeDocument/2006/relationships/hyperlink" Target="https://cloud.mail.ru/stock/9iRUc5DCRkaacFh5qK8w23en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../&#1087;&#1086;&#1083;&#1086;&#1078;&#1077;&#1085;&#1080;&#1077;%20&#1086;%20&#1082;&#1086;&#1085;&#1082;&#1091;&#1088;&#1089;&#1077;%20&#1083;&#1072;&#1088;&#1077;&#1094;%20&#1090;&#1074;&#1086;&#1088;&#1095;&#1077;&#1089;&#1082;&#1080;&#1093;%20&#1085;&#1072;&#1093;&#1086;&#1076;&#1086;&#1082;.docx" TargetMode="External"/><Relationship Id="rId2" Type="http://schemas.openxmlformats.org/officeDocument/2006/relationships/hyperlink" Target="../polojenieokonkurse%20(1).doc" TargetMode="Externa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hyperlink" Target="&#1087;&#1083;&#1072;&#1085;%20&#1088;&#1084;&#1086;%20&#1085;&#1072;%202021-2022&#1075;&#1086;&#1076;.docx" TargetMode="External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hyperlink" Target="6%20&#1043;&#1091;&#1088;&#1086;&#1074;&#1072;%20&#1054;.&#1042;_&#1057;&#1086;&#1094;&#1080;&#1072;&#1083;&#1100;&#1085;&#1086;&#1077;-&#1085;&#1088;&#1072;&#1074;&#1089;&#1090;&#1074;&#1077;&#1085;&#1085;&#1086;&#1077;%20&#1074;&#1086;&#1089;&#1087;&#1080;&#1090;&#1072;&#1085;&#1080;&#1077;%20&#1076;&#1077;&#1090;&#1077;&#1081;%20&#1074;%20&#1080;&#1075;&#1088;&#1077;%20.pdf" TargetMode="Externa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«Ларец творческих находок»</a:t>
            </a:r>
            <a:b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</a:br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(взаимодействие от А до Я)</a:t>
            </a:r>
            <a:r>
              <a:rPr lang="ru-RU" sz="28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Темы видеороликов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 action="ppaction://hlinkfile"/>
              </a:rPr>
              <a:t>Мастер </a:t>
            </a: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 action="ppaction://hlinkfile"/>
              </a:rPr>
              <a:t>- класс по нетрадиционному рисованию (фотокопия)  по теме</a:t>
            </a:r>
            <a:r>
              <a:rPr lang="ru-RU" sz="18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3" action="ppaction://hlinkfile"/>
              </a:rPr>
              <a:t/>
            </a:r>
            <a:br>
              <a:rPr lang="ru-RU" sz="18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3" action="ppaction://hlinkfile"/>
              </a:rPr>
            </a:br>
            <a:r>
              <a:rPr lang="ru-RU" sz="1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3" action="ppaction://hlinkfile"/>
              </a:rPr>
              <a:t>  </a:t>
            </a: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  <a:hlinkClick r:id="rId3" action="ppaction://hlinkfile"/>
              </a:rPr>
              <a:t> </a:t>
            </a: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  <a:hlinkClick r:id="rId3" action="ppaction://hlinkfile"/>
              </a:rPr>
              <a:t>« Снимок из космоса»  для детей старшей дошкольной </a:t>
            </a: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  <a:hlinkClick r:id="rId3" action="ppaction://hlinkfile"/>
              </a:rPr>
              <a:t>группы.</a:t>
            </a:r>
            <a:b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  <a:hlinkClick r:id="rId3" action="ppaction://hlinkfile"/>
              </a:rPr>
            </a:b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  <a:hlinkClick r:id="rId3" action="ppaction://hlinkfile"/>
              </a:rPr>
              <a:t>(</a:t>
            </a:r>
            <a:r>
              <a:rPr lang="ru-RU" sz="1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 action="ppaction://hlinkfile"/>
              </a:rPr>
              <a:t> Русова  Е.А)</a:t>
            </a: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 action="ppaction://hlinkfile"/>
              </a:rPr>
              <a:t/>
            </a:r>
            <a:b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 action="ppaction://hlinkfile"/>
              </a:rPr>
            </a:b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Сенсорные игры.  Кукушкина Т.В.</a:t>
            </a:r>
            <a:b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8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r>
              <a:rPr lang="ru-RU" sz="1400" u="sng" dirty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ru-RU" sz="1400" u="sng" dirty="0" smtClean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cloud.mail.ru/stock/9iRUc5DCRkaacFh5qK8w23en</a:t>
            </a:r>
            <a:r>
              <a:rPr lang="ru-RU" sz="1400" u="sng" dirty="0" smtClean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u="sng" dirty="0" smtClean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u="sng" dirty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u="sng" dirty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 action="ppaction://hlinkpres?slideindex=1&amp;slidetitle="/>
              </a:rPr>
              <a:t>«Домашние игры. </a:t>
            </a:r>
            <a:r>
              <a:rPr lang="ru-RU" sz="1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 action="ppaction://hlinkpres?slideindex=1&amp;slidetitle="/>
              </a:rPr>
              <a:t>Сторителлинг</a:t>
            </a: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 action="ppaction://hlinkpres?slideindex=1&amp;slidetitle="/>
              </a:rPr>
              <a:t>.</a:t>
            </a:r>
            <a:b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 action="ppaction://hlinkpres?slideindex=1&amp;slidetitle="/>
              </a:rPr>
            </a:b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 action="ppaction://hlinkpres?slideindex=1&amp;slidetitle="/>
              </a:rPr>
              <a:t> </a:t>
            </a: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 action="ppaction://hlinkpres?slideindex=1&amp;slidetitle="/>
              </a:rPr>
              <a:t>Использование интерактивного  метода в работе с родителями</a:t>
            </a: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 action="ppaction://hlinkpres?slideindex=1&amp;slidetitle="/>
              </a:rPr>
              <a:t>» </a:t>
            </a:r>
            <a:b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 action="ppaction://hlinkpres?slideindex=1&amp;slidetitle="/>
              </a:rPr>
            </a:b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 action="ppaction://hlinkpres?slideindex=1&amp;slidetitle="/>
              </a:rPr>
              <a:t>Гончарова Н.А</a:t>
            </a: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Мастер класс «</a:t>
            </a: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Овладение детьми изображением  округлых форм  в совместной творческой деятельности  с родителями</a:t>
            </a: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b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Вихарева Н.Б.</a:t>
            </a:r>
            <a:b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hlinkClick r:id="rId6"/>
              </a:rPr>
              <a:t>https</a:t>
            </a: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hlinkClick r:id="rId6"/>
              </a:rPr>
              <a:t>://vk.com/video648859508_456239017</a:t>
            </a: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u="sng" dirty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b="1" u="sng" dirty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Блок-схема: знак завершения 5"/>
          <p:cNvSpPr/>
          <p:nvPr/>
        </p:nvSpPr>
        <p:spPr>
          <a:xfrm>
            <a:off x="25152" y="6558210"/>
            <a:ext cx="1090464" cy="299789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5301208"/>
            <a:ext cx="1260140" cy="1008112"/>
          </a:xfrm>
        </p:spPr>
      </p:pic>
      <p:sp>
        <p:nvSpPr>
          <p:cNvPr id="8" name="Прямоугольник 7"/>
          <p:cNvSpPr/>
          <p:nvPr/>
        </p:nvSpPr>
        <p:spPr>
          <a:xfrm>
            <a:off x="971600" y="908720"/>
            <a:ext cx="7715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3700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«Ларец творческих находок»</a:t>
            </a:r>
            <a:b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</a:br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file"/>
              </a:rPr>
              <a:t>Положение о конкурсе</a:t>
            </a:r>
            <a:b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file"/>
              </a:rPr>
            </a:br>
            <a:r>
              <a:rPr lang="ru-RU" sz="28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Итоги конкурса</a:t>
            </a:r>
            <a:b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Вихарева Н.Б..(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диплом 1 степени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Гончарова Н.А.(</a:t>
            </a:r>
            <a:r>
              <a:rPr lang="ru-RU" sz="2800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диплом 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степени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Кукушкина Т.В.(</a:t>
            </a:r>
            <a:r>
              <a:rPr lang="ru-RU" sz="2800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диплом 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 степени)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Русова Е.А.–участник конкурса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Блок-схема: знак завершения 5"/>
          <p:cNvSpPr/>
          <p:nvPr/>
        </p:nvSpPr>
        <p:spPr>
          <a:xfrm>
            <a:off x="25152" y="6558210"/>
            <a:ext cx="1090464" cy="299789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2516" y="5085184"/>
            <a:ext cx="1710190" cy="1368152"/>
          </a:xfrm>
        </p:spPr>
      </p:pic>
      <p:sp>
        <p:nvSpPr>
          <p:cNvPr id="8" name="Прямоугольник 7"/>
          <p:cNvSpPr/>
          <p:nvPr/>
        </p:nvSpPr>
        <p:spPr>
          <a:xfrm>
            <a:off x="971600" y="908720"/>
            <a:ext cx="7715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88662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600" b="1" dirty="0" smtClean="0"/>
              <a:t>   </a:t>
            </a:r>
            <a:endParaRPr lang="ru-RU" sz="3600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Блок-схема: знак завершения 5"/>
          <p:cNvSpPr/>
          <p:nvPr/>
        </p:nvSpPr>
        <p:spPr>
          <a:xfrm>
            <a:off x="25152" y="6558210"/>
            <a:ext cx="1090464" cy="299789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653136"/>
            <a:ext cx="2649594" cy="224306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27584" y="980728"/>
            <a:ext cx="7920880" cy="468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Повестка дня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27584" y="274638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Районное методическое объединение педагогов муниципальных дошкольных образовательных учреждений Ветлужского района</a:t>
            </a:r>
            <a:b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28650" y="3443129"/>
          <a:ext cx="7886700" cy="179388"/>
        </p:xfrm>
        <a:graphic>
          <a:graphicData uri="http://schemas.openxmlformats.org/drawingml/2006/table">
            <a:tbl>
              <a:tblPr/>
              <a:tblGrid>
                <a:gridCol w="7886700">
                  <a:extLst>
                    <a:ext uri="{9D8B030D-6E8A-4147-A177-3AD203B41FA5}">
                      <a16:colId xmlns:a16="http://schemas.microsoft.com/office/drawing/2014/main" val="84298437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066451"/>
                  </a:ext>
                </a:extLst>
              </a:tr>
            </a:tbl>
          </a:graphicData>
        </a:graphic>
      </p:graphicFrame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971600" y="1340768"/>
            <a:ext cx="7416824" cy="4764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7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76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kumimoji="0" lang="ru-RU" altLang="ru-RU" sz="20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Координация деятельности РМО  воспитателей 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76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2021-2022 учебный год».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1.Обсуждение и утверждение плана работы РМО на 2021-2022 учебный год.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76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2.Утверждение списка участников РМО воспитателей в 2021-2022 учебном году.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76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Карта педагогической активности участников РМО: распределение мероприятий между членами РМО на 2021-2022 учебный год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0" eaLnBrk="1" fontAlgn="auto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</a:t>
            </a:r>
            <a:r>
              <a:rPr lang="ru-RU" sz="2000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Нравственное воспитание детей в игре как одно из значимых направлений реализации рабочей программы воспитания в ДОО.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indent="0" eaLnBrk="1" fontAlgn="auto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5.Анкетирование педагогов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indent="0" eaLnBrk="1" fontAlgn="auto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6.Разное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476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2873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</a:t>
            </a: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Блок-схема: знак завершения 5"/>
          <p:cNvSpPr/>
          <p:nvPr/>
        </p:nvSpPr>
        <p:spPr>
          <a:xfrm>
            <a:off x="25152" y="6558210"/>
            <a:ext cx="1090464" cy="299789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2516" y="5085184"/>
            <a:ext cx="1710190" cy="1368152"/>
          </a:xfrm>
        </p:spPr>
      </p:pic>
      <p:sp>
        <p:nvSpPr>
          <p:cNvPr id="8" name="Прямоугольник 7"/>
          <p:cNvSpPr/>
          <p:nvPr/>
        </p:nvSpPr>
        <p:spPr>
          <a:xfrm>
            <a:off x="971600" y="908720"/>
            <a:ext cx="7715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908720"/>
            <a:ext cx="7416824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По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каким вопросам профессиональной деятельности Вы испытываете затруднения и Вам хотелось бы, чтобы данные темы и направления работы были раскрыты на методических объединениях в следующем учебном году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2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По каким темам у Вас накоплен опыт работы и Вы могли бы поделиться с коллегами на методических объединениях? </a:t>
            </a: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3.Какое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выступление на методическом объединении Вам понравилось? Почему? Отметьте выступающих.- </a:t>
            </a: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4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Какое из методических объединений Вам запомнилось? Чем? </a:t>
            </a: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5.Что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нового узнали и применяете в работе? </a:t>
            </a: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6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Внесите Ваши предложения по улучшению работы методических объединений.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РЕФЛЕКСИЯ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«ВЕЕР настоящего (оценка РМО) и ВЕЕР будущего (пожелание)»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0987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60648"/>
            <a:ext cx="8052895" cy="6039671"/>
          </a:xfrm>
          <a:prstGeom prst="rect">
            <a:avLst/>
          </a:prstGeom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959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Итоговое РМО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412776"/>
            <a:ext cx="3610496" cy="4824536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412776"/>
            <a:ext cx="3739344" cy="4985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360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32656"/>
            <a:ext cx="7932373" cy="5949280"/>
          </a:xfrm>
          <a:prstGeom prst="rect">
            <a:avLst/>
          </a:prstGeom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7652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556792"/>
            <a:ext cx="3664502" cy="4886003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8442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332657"/>
            <a:ext cx="8136904" cy="648072"/>
          </a:xfrm>
        </p:spPr>
        <p:txBody>
          <a:bodyPr/>
          <a:lstStyle/>
          <a:p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Районное методическое объединение педагогов муниципальных дошкольных образовательных учреждений Ветлужского района</a:t>
            </a:r>
            <a:b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2021- 2022учебный год</a:t>
            </a: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6033605"/>
            <a:ext cx="6264696" cy="336279"/>
          </a:xfrm>
        </p:spPr>
        <p:txBody>
          <a:bodyPr/>
          <a:lstStyle/>
          <a:p>
            <a:endParaRPr lang="ru-RU" sz="16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31661" y="864185"/>
            <a:ext cx="184730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6000" b="1" i="0" u="none" strike="noStrike" kern="1200" cap="none" spc="0" normalizeH="0" baseline="0" noProof="0" dirty="0">
              <a:ln w="12700">
                <a:solidFill>
                  <a:srgbClr val="4F81BD"/>
                </a:solidFill>
                <a:prstDash val="solid"/>
              </a:ln>
              <a:pattFill prst="pct50">
                <a:fgClr>
                  <a:srgbClr val="4F81BD"/>
                </a:fgClr>
                <a:bgClr>
                  <a:srgbClr val="4F81BD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srgbClr val="4F81BD"/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6000" b="1" i="0" u="none" strike="noStrike" kern="1200" cap="none" spc="0" normalizeH="0" baseline="0" noProof="0" dirty="0">
              <a:ln w="12700">
                <a:solidFill>
                  <a:srgbClr val="4F81BD"/>
                </a:solidFill>
                <a:prstDash val="solid"/>
              </a:ln>
              <a:pattFill prst="pct50">
                <a:fgClr>
                  <a:srgbClr val="4F81BD"/>
                </a:fgClr>
                <a:bgClr>
                  <a:srgbClr val="4F81BD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srgbClr val="4F81BD"/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107504" y="6597352"/>
            <a:ext cx="864096" cy="260648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4307022"/>
            <a:ext cx="2686050" cy="25812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27584" y="1124744"/>
            <a:ext cx="8064896" cy="50785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Цель :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повышение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качества образовательной деятельности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педагогических работников ДОУ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Задачи: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ru-RU" sz="1200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Продолжать работу по повышению профессиональной компетентности педагогических работников для обеспечения эффективности и качества дошкольного образования.     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ru-RU" sz="1200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Совершенствование педагогического мастерства на основе обобщения и распространения передового педагогического опыта воспитателей.  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ru-RU" sz="1200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Оказание методической и практической помощи педагогам.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ru-RU" sz="1200" i="1" dirty="0"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творческого потенциала личности педагога через активное участие в работе методического объединения района и мероприятиях различного уровня.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	Стимулировать инициативу и творчество воспитателей, активизировать их деятельность в исследовательской, поисковой работе по воспитанию детей.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	Изучать и анализировать состояние воспитательной работы в ДОУ, выявлять, предупреждать недостатки и затруднения в работе воспитателей.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	Внедрять достижения воспитателей в практику педагогических коллективов.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ru-RU" sz="1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Изучение передовых педагогических технологий и их адаптация к условиям работы с детьми с ОВЗ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ru-RU" sz="1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414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>
                <a:solidFill>
                  <a:srgbClr val="7030A0"/>
                </a:solidFill>
                <a:hlinkClick r:id="rId2" action="ppaction://hlinkfile"/>
              </a:rPr>
              <a:t>План работы РМО воспитателей на 2021-2022 учебный год</a:t>
            </a:r>
            <a:br>
              <a:rPr lang="ru-RU" sz="3600" b="1" dirty="0" smtClean="0">
                <a:solidFill>
                  <a:srgbClr val="7030A0"/>
                </a:solidFill>
                <a:hlinkClick r:id="rId2" action="ppaction://hlinkfile"/>
              </a:rPr>
            </a:br>
            <a:endParaRPr lang="ru-RU" sz="3600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dirty="0" smtClean="0"/>
              <a:t>Формы работы</a:t>
            </a:r>
          </a:p>
          <a:p>
            <a:r>
              <a:rPr lang="ru-RU" sz="2800" dirty="0" smtClean="0"/>
              <a:t>Деловая игра</a:t>
            </a:r>
          </a:p>
          <a:p>
            <a:r>
              <a:rPr lang="ru-RU" sz="2800" dirty="0" smtClean="0"/>
              <a:t>Консультация</a:t>
            </a:r>
          </a:p>
          <a:p>
            <a:r>
              <a:rPr lang="ru-RU" sz="2800" dirty="0" smtClean="0"/>
              <a:t>Конкурс</a:t>
            </a:r>
          </a:p>
          <a:p>
            <a:r>
              <a:rPr lang="ru-RU" sz="2800" dirty="0" smtClean="0"/>
              <a:t>Публикация на сайте</a:t>
            </a:r>
          </a:p>
          <a:p>
            <a:r>
              <a:rPr lang="ru-RU" sz="2800" dirty="0" smtClean="0"/>
              <a:t>Анкетирование</a:t>
            </a:r>
            <a:br>
              <a:rPr lang="ru-RU" sz="2800" dirty="0" smtClean="0"/>
            </a:br>
            <a:r>
              <a:rPr lang="ru-RU" sz="2800" dirty="0" smtClean="0"/>
              <a:t>Практический просмотр занятия</a:t>
            </a:r>
          </a:p>
          <a:p>
            <a:r>
              <a:rPr lang="ru-RU" sz="2800" dirty="0" smtClean="0"/>
              <a:t>Тренинг</a:t>
            </a:r>
          </a:p>
          <a:p>
            <a:r>
              <a:rPr lang="ru-RU" sz="2800" dirty="0" smtClean="0"/>
              <a:t>Мастер-класс</a:t>
            </a:r>
            <a:endParaRPr lang="ru-RU" sz="2800" dirty="0" smtClean="0"/>
          </a:p>
          <a:p>
            <a:pPr marL="0" indent="0">
              <a:buNone/>
            </a:pPr>
            <a:r>
              <a:rPr lang="ru-RU" sz="2800" dirty="0" smtClean="0"/>
              <a:t>              </a:t>
            </a:r>
            <a:endParaRPr lang="ru-RU" sz="2800" dirty="0"/>
          </a:p>
        </p:txBody>
      </p:sp>
      <p:sp>
        <p:nvSpPr>
          <p:cNvPr id="6" name="Блок-схема: знак завершения 5"/>
          <p:cNvSpPr/>
          <p:nvPr/>
        </p:nvSpPr>
        <p:spPr>
          <a:xfrm>
            <a:off x="25152" y="6558210"/>
            <a:ext cx="1090464" cy="299789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653136"/>
            <a:ext cx="2649594" cy="2243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917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-756084"/>
            <a:ext cx="8229600" cy="1512168"/>
          </a:xfrm>
        </p:spPr>
        <p:txBody>
          <a:bodyPr/>
          <a:lstStyle/>
          <a:p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/>
            </a:r>
            <a:b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</a:br>
            <a:endParaRPr lang="ru-RU" sz="28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            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Анкета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участников РМО воспитателей в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2021-2022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учебном году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1.Ф.И.О. педагога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2.В каком году и какие курсы проходили?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3.Можете поделиться информацией с курсов?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</a:t>
            </a:r>
          </a:p>
          <a:p>
            <a:pPr marL="0" indent="0" algn="just">
              <a:lnSpc>
                <a:spcPts val="1650"/>
              </a:lnSpc>
              <a:spcAft>
                <a:spcPts val="0"/>
              </a:spcAft>
              <a:buNone/>
            </a:pP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4</a:t>
            </a: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каком направлении профессиональной деятельности вы испытываете затруднения?</a:t>
            </a:r>
            <a:endParaRPr lang="ru-RU" sz="18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650"/>
              </a:lnSpc>
              <a:spcAft>
                <a:spcPts val="0"/>
              </a:spcAft>
            </a:pP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___________________________________________________________________</a:t>
            </a:r>
            <a:endParaRPr lang="ru-RU" sz="18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650"/>
              </a:lnSpc>
              <a:spcAft>
                <a:spcPts val="0"/>
              </a:spcAft>
            </a:pP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>
              <a:lnSpc>
                <a:spcPts val="1650"/>
              </a:lnSpc>
              <a:spcAft>
                <a:spcPts val="0"/>
              </a:spcAft>
            </a:pP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Какие у вас есть пожелания по организации работы РМО?</a:t>
            </a:r>
            <a:endParaRPr lang="ru-RU" sz="18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650"/>
              </a:lnSpc>
              <a:spcAft>
                <a:spcPts val="0"/>
              </a:spcAft>
            </a:pP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___________________________________________________________________</a:t>
            </a:r>
            <a:endParaRPr lang="ru-RU" sz="18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650"/>
              </a:lnSpc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СПАСИБО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marL="0" indent="0">
              <a:buNone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Блок-схема: знак завершения 5"/>
          <p:cNvSpPr/>
          <p:nvPr/>
        </p:nvSpPr>
        <p:spPr>
          <a:xfrm>
            <a:off x="25152" y="6558210"/>
            <a:ext cx="1090464" cy="299789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477" y="4614938"/>
            <a:ext cx="2649594" cy="2243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640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260649"/>
            <a:ext cx="8352928" cy="2304256"/>
          </a:xfrm>
        </p:spPr>
        <p:txBody>
          <a:bodyPr/>
          <a:lstStyle/>
          <a:p>
            <a:r>
              <a:rPr lang="ru-RU" sz="2400" dirty="0">
                <a:solidFill>
                  <a:srgbClr val="FF0000"/>
                </a:solidFill>
                <a:hlinkClick r:id="rId2" action="ppaction://hlinkfile"/>
              </a:rPr>
              <a:t>Нравственное воспитание детей в игре как одно из значимых направлений реализации рабочей программы воспитания в </a:t>
            </a:r>
            <a:r>
              <a:rPr lang="ru-RU" sz="2400" dirty="0" smtClean="0">
                <a:solidFill>
                  <a:srgbClr val="FF0000"/>
                </a:solidFill>
                <a:hlinkClick r:id="rId2" action="ppaction://hlinkfile"/>
              </a:rPr>
              <a:t>ДОО</a:t>
            </a:r>
            <a:endParaRPr lang="ru-RU" sz="2400" dirty="0" smtClean="0">
              <a:solidFill>
                <a:srgbClr val="FF0000"/>
              </a:solidFill>
            </a:endParaRPr>
          </a:p>
          <a:p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412776"/>
            <a:ext cx="3419872" cy="25649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412776"/>
            <a:ext cx="3384376" cy="253828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4077072"/>
            <a:ext cx="3312939" cy="248470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34996" y="4385684"/>
            <a:ext cx="2468893" cy="185167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51221" y="4385684"/>
            <a:ext cx="2468893" cy="1851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337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Другая 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B0F0"/>
      </a:hlink>
      <a:folHlink>
        <a:srgbClr val="00B0F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Тема Office">
  <a:themeElements>
    <a:clrScheme name="Другая 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B0F0"/>
      </a:hlink>
      <a:folHlink>
        <a:srgbClr val="00B0F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Тема Office">
  <a:themeElements>
    <a:clrScheme name="Другая 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B0F0"/>
      </a:hlink>
      <a:folHlink>
        <a:srgbClr val="00B0F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Тема Office">
  <a:themeElements>
    <a:clrScheme name="Другая 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B0F0"/>
      </a:hlink>
      <a:folHlink>
        <a:srgbClr val="00B0F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Тема Office">
  <a:themeElements>
    <a:clrScheme name="Другая 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B0F0"/>
      </a:hlink>
      <a:folHlink>
        <a:srgbClr val="00B0F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6_Тема Office">
  <a:themeElements>
    <a:clrScheme name="Другая 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B0F0"/>
      </a:hlink>
      <a:folHlink>
        <a:srgbClr val="00B0F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746</TotalTime>
  <Words>361</Words>
  <Application>Microsoft Office PowerPoint</Application>
  <PresentationFormat>Экран (4:3)</PresentationFormat>
  <Paragraphs>67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12</vt:i4>
      </vt:variant>
    </vt:vector>
  </HeadingPairs>
  <TitlesOfParts>
    <vt:vector size="23" baseType="lpstr">
      <vt:lpstr>Arial</vt:lpstr>
      <vt:lpstr>Book Antiqua</vt:lpstr>
      <vt:lpstr>Calibri</vt:lpstr>
      <vt:lpstr>Symbol</vt:lpstr>
      <vt:lpstr>Times New Roman</vt:lpstr>
      <vt:lpstr>1_Тема Office</vt:lpstr>
      <vt:lpstr>2_Тема Office</vt:lpstr>
      <vt:lpstr>3_Тема Office</vt:lpstr>
      <vt:lpstr>4_Тема Office</vt:lpstr>
      <vt:lpstr>5_Тема Office</vt:lpstr>
      <vt:lpstr>6_Тема Office</vt:lpstr>
      <vt:lpstr>«Ларец творческих находок» (взаимодействие от А до Я) Темы видеороликов    Мастер - класс по нетрадиционному рисованию (фотокопия)  по теме    « Снимок из космоса»  для детей старшей дошкольной группы. ( Русова  Е.А) Сенсорные игры.  Кукушкина Т.В.  https://cloud.mail.ru/stock/9iRUc5DCRkaacFh5qK8w23en  «Домашние игры. Сторителлинг.  Использование интерактивного  метода в работе с родителями»  Гончарова Н.А. Мастер класс «Овладение детьми изображением  округлых форм  в совместной творческой деятельности  с родителями» Вихарева Н.Б. https://vk.com/video648859508_456239017     </vt:lpstr>
      <vt:lpstr>«Ларец творческих находок» Положение о конкурсе  Итоги конкурса Вихарева Н.Б..(диплом 1 степени) Гончарова Н.А.(диплом 2 степени)            Кукушкина Т.В.(диплом 3 степени) Русова Е.А.–участник конкурса.  </vt:lpstr>
      <vt:lpstr>   </vt:lpstr>
      <vt:lpstr>АНКЕТИРОВАНИЕ </vt:lpstr>
      <vt:lpstr>Презентация PowerPoint</vt:lpstr>
      <vt:lpstr>Итоговое РМО</vt:lpstr>
      <vt:lpstr>Презентация PowerPoint</vt:lpstr>
      <vt:lpstr>Презентация PowerPoint</vt:lpstr>
      <vt:lpstr>Районное методическое объединение педагогов муниципальных дошкольных образовательных учреждений Ветлужского района 2021- 2022учебный год </vt:lpstr>
      <vt:lpstr>План работы РМО воспитателей на 2021-2022 учебный год </vt:lpstr>
      <vt:lpstr>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«Формирование финансовой грамотности дошкольников в игровой деятельности»</dc:title>
  <dc:creator>Пользователь</dc:creator>
  <cp:lastModifiedBy>постникова людмила в</cp:lastModifiedBy>
  <cp:revision>74</cp:revision>
  <dcterms:created xsi:type="dcterms:W3CDTF">2019-10-03T05:53:57Z</dcterms:created>
  <dcterms:modified xsi:type="dcterms:W3CDTF">2021-11-29T20:23:29Z</dcterms:modified>
</cp:coreProperties>
</file>